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60" r:id="rId1"/>
  </p:sldMasterIdLst>
  <p:notesMasterIdLst>
    <p:notesMasterId r:id="rId18"/>
  </p:notesMasterIdLst>
  <p:sldIdLst>
    <p:sldId id="258" r:id="rId2"/>
    <p:sldId id="259" r:id="rId3"/>
    <p:sldId id="260" r:id="rId4"/>
    <p:sldId id="261" r:id="rId5"/>
    <p:sldId id="263" r:id="rId6"/>
    <p:sldId id="264" r:id="rId7"/>
    <p:sldId id="265" r:id="rId8"/>
    <p:sldId id="266" r:id="rId9"/>
    <p:sldId id="262" r:id="rId10"/>
    <p:sldId id="267" r:id="rId11"/>
    <p:sldId id="268" r:id="rId12"/>
    <p:sldId id="269" r:id="rId13"/>
    <p:sldId id="270" r:id="rId14"/>
    <p:sldId id="271" r:id="rId15"/>
    <p:sldId id="272" r:id="rId16"/>
    <p:sldId id="257" r:id="rId17"/>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44" d="100"/>
          <a:sy n="44" d="100"/>
        </p:scale>
        <p:origin x="-1230"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57962BF-AAFE-4AA2-8AF4-14B3A829704F}" type="datetimeFigureOut">
              <a:rPr lang="ar-IQ" smtClean="0"/>
              <a:t>15/03/1440</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0ABB49E-2637-424F-8E5D-219E708F7E42}" type="slidenum">
              <a:rPr lang="ar-IQ" smtClean="0"/>
              <a:t>‹#›</a:t>
            </a:fld>
            <a:endParaRPr lang="ar-IQ"/>
          </a:p>
        </p:txBody>
      </p:sp>
    </p:spTree>
    <p:extLst>
      <p:ext uri="{BB962C8B-B14F-4D97-AF65-F5344CB8AC3E}">
        <p14:creationId xmlns:p14="http://schemas.microsoft.com/office/powerpoint/2010/main" val="385226876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a:p>
        </p:txBody>
      </p:sp>
      <p:sp>
        <p:nvSpPr>
          <p:cNvPr id="5" name="Footer Placeholder 4"/>
          <p:cNvSpPr>
            <a:spLocks noGrp="1"/>
          </p:cNvSpPr>
          <p:nvPr>
            <p:ph type="ftr" sz="quarter" idx="10"/>
          </p:nvPr>
        </p:nvSpPr>
        <p:spPr/>
        <p:txBody>
          <a:bodyPr/>
          <a:lstStyle/>
          <a:p>
            <a:r>
              <a:rPr lang="en-US"/>
              <a:t>Lec 7</a:t>
            </a:r>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D6CCCAE-3993-4BF7-94E4-699D8D6385E2}" type="datetime8">
              <a:rPr lang="ar-IQ" smtClean="0"/>
              <a:t>23 تشرين الثاني، 18</a:t>
            </a:fld>
            <a:endParaRPr lang="ar-IQ"/>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a:t>Lec 9</a:t>
            </a:r>
            <a:endParaRPr lang="ar-IQ"/>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64069E3-CA02-4E04-B7A6-C322B4B69C64}"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156BC6D-9A3A-438D-99DE-7452A3F968B7}" type="datetime8">
              <a:rPr lang="ar-IQ" smtClean="0"/>
              <a:t>23 تشرين الثاني، 18</a:t>
            </a:fld>
            <a:endParaRPr lang="ar-IQ"/>
          </a:p>
        </p:txBody>
      </p:sp>
      <p:sp>
        <p:nvSpPr>
          <p:cNvPr id="5" name="Footer Placeholder 4"/>
          <p:cNvSpPr>
            <a:spLocks noGrp="1"/>
          </p:cNvSpPr>
          <p:nvPr>
            <p:ph type="ftr" sz="quarter" idx="11"/>
          </p:nvPr>
        </p:nvSpPr>
        <p:spPr/>
        <p:txBody>
          <a:bodyPr/>
          <a:lstStyle/>
          <a:p>
            <a:r>
              <a:rPr lang="en-US"/>
              <a:t>Lec 9</a:t>
            </a:r>
            <a:endParaRPr lang="ar-IQ"/>
          </a:p>
        </p:txBody>
      </p:sp>
      <p:sp>
        <p:nvSpPr>
          <p:cNvPr id="6" name="Slide Number Placeholder 5"/>
          <p:cNvSpPr>
            <a:spLocks noGrp="1"/>
          </p:cNvSpPr>
          <p:nvPr>
            <p:ph type="sldNum" sz="quarter" idx="12"/>
          </p:nvPr>
        </p:nvSpPr>
        <p:spPr/>
        <p:txBody>
          <a:bodyPr/>
          <a:lstStyle/>
          <a:p>
            <a:fld id="{F64069E3-CA02-4E04-B7A6-C322B4B69C64}"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B4D4837-0B19-4B89-8562-92622B85E828}" type="datetime8">
              <a:rPr lang="ar-IQ" smtClean="0"/>
              <a:t>23 تشرين الثاني، 18</a:t>
            </a:fld>
            <a:endParaRPr lang="ar-IQ"/>
          </a:p>
        </p:txBody>
      </p:sp>
      <p:sp>
        <p:nvSpPr>
          <p:cNvPr id="5" name="Footer Placeholder 4"/>
          <p:cNvSpPr>
            <a:spLocks noGrp="1"/>
          </p:cNvSpPr>
          <p:nvPr>
            <p:ph type="ftr" sz="quarter" idx="11"/>
          </p:nvPr>
        </p:nvSpPr>
        <p:spPr/>
        <p:txBody>
          <a:bodyPr/>
          <a:lstStyle/>
          <a:p>
            <a:r>
              <a:rPr lang="en-US"/>
              <a:t>Lec 9</a:t>
            </a:r>
            <a:endParaRPr lang="ar-IQ"/>
          </a:p>
        </p:txBody>
      </p:sp>
      <p:sp>
        <p:nvSpPr>
          <p:cNvPr id="6" name="Slide Number Placeholder 5"/>
          <p:cNvSpPr>
            <a:spLocks noGrp="1"/>
          </p:cNvSpPr>
          <p:nvPr>
            <p:ph type="sldNum" sz="quarter" idx="12"/>
          </p:nvPr>
        </p:nvSpPr>
        <p:spPr/>
        <p:txBody>
          <a:bodyPr/>
          <a:lstStyle/>
          <a:p>
            <a:fld id="{F64069E3-CA02-4E04-B7A6-C322B4B69C64}"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859254D-4DB6-46C0-85C0-147486257F5C}" type="datetime8">
              <a:rPr lang="ar-IQ" smtClean="0"/>
              <a:t>23 تشرين الثاني، 18</a:t>
            </a:fld>
            <a:endParaRPr lang="ar-IQ"/>
          </a:p>
        </p:txBody>
      </p:sp>
      <p:sp>
        <p:nvSpPr>
          <p:cNvPr id="5" name="Footer Placeholder 4"/>
          <p:cNvSpPr>
            <a:spLocks noGrp="1"/>
          </p:cNvSpPr>
          <p:nvPr>
            <p:ph type="ftr" sz="quarter" idx="11"/>
          </p:nvPr>
        </p:nvSpPr>
        <p:spPr/>
        <p:txBody>
          <a:bodyPr/>
          <a:lstStyle/>
          <a:p>
            <a:r>
              <a:rPr lang="en-US"/>
              <a:t>Lec 9</a:t>
            </a:r>
            <a:endParaRPr lang="ar-IQ"/>
          </a:p>
        </p:txBody>
      </p:sp>
      <p:sp>
        <p:nvSpPr>
          <p:cNvPr id="6" name="Slide Number Placeholder 5"/>
          <p:cNvSpPr>
            <a:spLocks noGrp="1"/>
          </p:cNvSpPr>
          <p:nvPr>
            <p:ph type="sldNum" sz="quarter" idx="12"/>
          </p:nvPr>
        </p:nvSpPr>
        <p:spPr/>
        <p:txBody>
          <a:bodyPr/>
          <a:lstStyle/>
          <a:p>
            <a:fld id="{F64069E3-CA02-4E04-B7A6-C322B4B69C64}" type="slidenum">
              <a:rPr lang="ar-IQ" smtClean="0"/>
              <a:t>‹#›</a:t>
            </a:fld>
            <a:endParaRPr lang="ar-IQ"/>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CCD6FF2-C461-4F21-B909-28AD092E6ABE}" type="datetime8">
              <a:rPr lang="ar-IQ" smtClean="0"/>
              <a:t>23 تشرين الثاني، 18</a:t>
            </a:fld>
            <a:endParaRPr lang="ar-IQ"/>
          </a:p>
        </p:txBody>
      </p:sp>
      <p:sp>
        <p:nvSpPr>
          <p:cNvPr id="5" name="Footer Placeholder 4"/>
          <p:cNvSpPr>
            <a:spLocks noGrp="1"/>
          </p:cNvSpPr>
          <p:nvPr>
            <p:ph type="ftr" sz="quarter" idx="11"/>
          </p:nvPr>
        </p:nvSpPr>
        <p:spPr/>
        <p:txBody>
          <a:bodyPr/>
          <a:lstStyle/>
          <a:p>
            <a:r>
              <a:rPr lang="en-US"/>
              <a:t>Lec 9</a:t>
            </a:r>
            <a:endParaRPr lang="ar-IQ"/>
          </a:p>
        </p:txBody>
      </p:sp>
      <p:sp>
        <p:nvSpPr>
          <p:cNvPr id="6" name="Slide Number Placeholder 5"/>
          <p:cNvSpPr>
            <a:spLocks noGrp="1"/>
          </p:cNvSpPr>
          <p:nvPr>
            <p:ph type="sldNum" sz="quarter" idx="12"/>
          </p:nvPr>
        </p:nvSpPr>
        <p:spPr/>
        <p:txBody>
          <a:bodyPr/>
          <a:lstStyle/>
          <a:p>
            <a:fld id="{F64069E3-CA02-4E04-B7A6-C322B4B69C64}" type="slidenum">
              <a:rPr lang="ar-IQ" smtClean="0"/>
              <a:t>‹#›</a:t>
            </a:fld>
            <a:endParaRPr lang="ar-IQ"/>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0B7C960-0560-4948-AA0E-8C89133821A5}" type="datetime8">
              <a:rPr lang="ar-IQ" smtClean="0"/>
              <a:t>23 تشرين الثاني، 18</a:t>
            </a:fld>
            <a:endParaRPr lang="ar-IQ"/>
          </a:p>
        </p:txBody>
      </p:sp>
      <p:sp>
        <p:nvSpPr>
          <p:cNvPr id="6" name="Footer Placeholder 5"/>
          <p:cNvSpPr>
            <a:spLocks noGrp="1"/>
          </p:cNvSpPr>
          <p:nvPr>
            <p:ph type="ftr" sz="quarter" idx="11"/>
          </p:nvPr>
        </p:nvSpPr>
        <p:spPr/>
        <p:txBody>
          <a:bodyPr/>
          <a:lstStyle/>
          <a:p>
            <a:r>
              <a:rPr lang="en-US"/>
              <a:t>Lec 9</a:t>
            </a:r>
            <a:endParaRPr lang="ar-IQ"/>
          </a:p>
        </p:txBody>
      </p:sp>
      <p:sp>
        <p:nvSpPr>
          <p:cNvPr id="7" name="Slide Number Placeholder 6"/>
          <p:cNvSpPr>
            <a:spLocks noGrp="1"/>
          </p:cNvSpPr>
          <p:nvPr>
            <p:ph type="sldNum" sz="quarter" idx="12"/>
          </p:nvPr>
        </p:nvSpPr>
        <p:spPr/>
        <p:txBody>
          <a:bodyPr/>
          <a:lstStyle/>
          <a:p>
            <a:fld id="{F64069E3-CA02-4E04-B7A6-C322B4B69C64}" type="slidenum">
              <a:rPr lang="ar-IQ" smtClean="0"/>
              <a:t>‹#›</a:t>
            </a:fld>
            <a:endParaRPr lang="ar-IQ"/>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F5F2B60-9D79-4268-BF85-26372518A1E5}" type="datetime8">
              <a:rPr lang="ar-IQ" smtClean="0"/>
              <a:t>23 تشرين الثاني، 18</a:t>
            </a:fld>
            <a:endParaRPr lang="ar-IQ"/>
          </a:p>
        </p:txBody>
      </p:sp>
      <p:sp>
        <p:nvSpPr>
          <p:cNvPr id="8" name="Footer Placeholder 7"/>
          <p:cNvSpPr>
            <a:spLocks noGrp="1"/>
          </p:cNvSpPr>
          <p:nvPr>
            <p:ph type="ftr" sz="quarter" idx="11"/>
          </p:nvPr>
        </p:nvSpPr>
        <p:spPr/>
        <p:txBody>
          <a:bodyPr/>
          <a:lstStyle/>
          <a:p>
            <a:r>
              <a:rPr lang="en-US"/>
              <a:t>Lec 9</a:t>
            </a:r>
            <a:endParaRPr lang="ar-IQ"/>
          </a:p>
        </p:txBody>
      </p:sp>
      <p:sp>
        <p:nvSpPr>
          <p:cNvPr id="9" name="Slide Number Placeholder 8"/>
          <p:cNvSpPr>
            <a:spLocks noGrp="1"/>
          </p:cNvSpPr>
          <p:nvPr>
            <p:ph type="sldNum" sz="quarter" idx="12"/>
          </p:nvPr>
        </p:nvSpPr>
        <p:spPr/>
        <p:txBody>
          <a:bodyPr/>
          <a:lstStyle/>
          <a:p>
            <a:fld id="{F64069E3-CA02-4E04-B7A6-C322B4B69C64}"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C63307E-5642-4627-BECC-58C01C98FE71}" type="datetime8">
              <a:rPr lang="ar-IQ" smtClean="0"/>
              <a:t>23 تشرين الثاني، 18</a:t>
            </a:fld>
            <a:endParaRPr lang="ar-IQ"/>
          </a:p>
        </p:txBody>
      </p:sp>
      <p:sp>
        <p:nvSpPr>
          <p:cNvPr id="4" name="Footer Placeholder 3"/>
          <p:cNvSpPr>
            <a:spLocks noGrp="1"/>
          </p:cNvSpPr>
          <p:nvPr>
            <p:ph type="ftr" sz="quarter" idx="11"/>
          </p:nvPr>
        </p:nvSpPr>
        <p:spPr/>
        <p:txBody>
          <a:bodyPr/>
          <a:lstStyle/>
          <a:p>
            <a:r>
              <a:rPr lang="en-US"/>
              <a:t>Lec 9</a:t>
            </a:r>
            <a:endParaRPr lang="ar-IQ"/>
          </a:p>
        </p:txBody>
      </p:sp>
      <p:sp>
        <p:nvSpPr>
          <p:cNvPr id="5" name="Slide Number Placeholder 4"/>
          <p:cNvSpPr>
            <a:spLocks noGrp="1"/>
          </p:cNvSpPr>
          <p:nvPr>
            <p:ph type="sldNum" sz="quarter" idx="12"/>
          </p:nvPr>
        </p:nvSpPr>
        <p:spPr/>
        <p:txBody>
          <a:bodyPr/>
          <a:lstStyle/>
          <a:p>
            <a:fld id="{F64069E3-CA02-4E04-B7A6-C322B4B69C64}" type="slidenum">
              <a:rPr lang="ar-IQ" smtClean="0"/>
              <a:t>‹#›</a:t>
            </a:fld>
            <a:endParaRPr lang="ar-IQ"/>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F4B05C-42AF-40FC-A4D7-4B423A084490}" type="datetime8">
              <a:rPr lang="ar-IQ" smtClean="0"/>
              <a:t>23 تشرين الثاني، 18</a:t>
            </a:fld>
            <a:endParaRPr lang="ar-IQ"/>
          </a:p>
        </p:txBody>
      </p:sp>
      <p:sp>
        <p:nvSpPr>
          <p:cNvPr id="3" name="Footer Placeholder 2"/>
          <p:cNvSpPr>
            <a:spLocks noGrp="1"/>
          </p:cNvSpPr>
          <p:nvPr>
            <p:ph type="ftr" sz="quarter" idx="11"/>
          </p:nvPr>
        </p:nvSpPr>
        <p:spPr/>
        <p:txBody>
          <a:bodyPr/>
          <a:lstStyle/>
          <a:p>
            <a:r>
              <a:rPr lang="en-US"/>
              <a:t>Lec 9</a:t>
            </a:r>
            <a:endParaRPr lang="ar-IQ"/>
          </a:p>
        </p:txBody>
      </p:sp>
      <p:sp>
        <p:nvSpPr>
          <p:cNvPr id="4" name="Slide Number Placeholder 3"/>
          <p:cNvSpPr>
            <a:spLocks noGrp="1"/>
          </p:cNvSpPr>
          <p:nvPr>
            <p:ph type="sldNum" sz="quarter" idx="12"/>
          </p:nvPr>
        </p:nvSpPr>
        <p:spPr/>
        <p:txBody>
          <a:bodyPr/>
          <a:lstStyle/>
          <a:p>
            <a:fld id="{F64069E3-CA02-4E04-B7A6-C322B4B69C64}"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C7FC9E61-9810-4259-ABB3-3EDB4C22C669}" type="datetime8">
              <a:rPr lang="ar-IQ" smtClean="0"/>
              <a:t>23 تشرين الثاني، 18</a:t>
            </a:fld>
            <a:endParaRPr lang="ar-IQ"/>
          </a:p>
        </p:txBody>
      </p:sp>
      <p:sp>
        <p:nvSpPr>
          <p:cNvPr id="6" name="Footer Placeholder 5"/>
          <p:cNvSpPr>
            <a:spLocks noGrp="1"/>
          </p:cNvSpPr>
          <p:nvPr>
            <p:ph type="ftr" sz="quarter" idx="11"/>
          </p:nvPr>
        </p:nvSpPr>
        <p:spPr/>
        <p:txBody>
          <a:bodyPr/>
          <a:lstStyle/>
          <a:p>
            <a:r>
              <a:rPr lang="en-US"/>
              <a:t>Lec 9</a:t>
            </a:r>
            <a:endParaRPr lang="ar-IQ"/>
          </a:p>
        </p:txBody>
      </p:sp>
      <p:sp>
        <p:nvSpPr>
          <p:cNvPr id="7" name="Slide Number Placeholder 6"/>
          <p:cNvSpPr>
            <a:spLocks noGrp="1"/>
          </p:cNvSpPr>
          <p:nvPr>
            <p:ph type="sldNum" sz="quarter" idx="12"/>
          </p:nvPr>
        </p:nvSpPr>
        <p:spPr/>
        <p:txBody>
          <a:bodyPr/>
          <a:lstStyle/>
          <a:p>
            <a:fld id="{F64069E3-CA02-4E04-B7A6-C322B4B69C64}"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A5CB0DB-37D7-49CE-B897-D069037B8465}" type="datetime8">
              <a:rPr lang="ar-IQ" smtClean="0"/>
              <a:t>23 تشرين الثاني، 18</a:t>
            </a:fld>
            <a:endParaRPr lang="ar-IQ"/>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US"/>
              <a:t>Lec 9</a:t>
            </a:r>
            <a:endParaRPr lang="ar-IQ"/>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64069E3-CA02-4E04-B7A6-C322B4B69C64}" type="slidenum">
              <a:rPr lang="ar-IQ" smtClean="0"/>
              <a:t>‹#›</a:t>
            </a:fld>
            <a:endParaRPr lang="ar-IQ"/>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68A338B-2D11-47FA-8F64-B7E6C8DAB8E4}" type="datetime8">
              <a:rPr lang="ar-IQ" smtClean="0"/>
              <a:t>23 تشرين الثاني، 18</a:t>
            </a:fld>
            <a:endParaRPr lang="ar-IQ"/>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a:t>Lec 9</a:t>
            </a:r>
            <a:endParaRPr lang="ar-IQ"/>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64069E3-CA02-4E04-B7A6-C322B4B69C64}"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file:///C:\physiology\definition\phagocyte" TargetMode="External"/><Relationship Id="rId2" Type="http://schemas.openxmlformats.org/officeDocument/2006/relationships/hyperlink" Target="file:///C:\physiology\definition\pathogen"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n.wikipedia.org/wiki/Polysaccharide" TargetMode="External"/><Relationship Id="rId2" Type="http://schemas.openxmlformats.org/officeDocument/2006/relationships/hyperlink" Target="https://en.wikipedia.org/wiki/Fimbria_(bacteriology)" TargetMode="External"/><Relationship Id="rId1" Type="http://schemas.openxmlformats.org/officeDocument/2006/relationships/slideLayout" Target="../slideLayouts/slideLayout2.xml"/><Relationship Id="rId5" Type="http://schemas.openxmlformats.org/officeDocument/2006/relationships/hyperlink" Target="https://en.wikipedia.org/wiki/Bacteria" TargetMode="External"/><Relationship Id="rId4" Type="http://schemas.openxmlformats.org/officeDocument/2006/relationships/hyperlink" Target="https://en.wikipedia.org/wiki/Cell_envelope"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85057"/>
            <a:ext cx="7772400" cy="1186819"/>
          </a:xfrm>
        </p:spPr>
        <p:txBody>
          <a:bodyPr/>
          <a:lstStyle/>
          <a:p>
            <a:pPr algn="ctr" rtl="0"/>
            <a:r>
              <a:rPr lang="en-US" dirty="0"/>
              <a:t>Genetics of Bacteria </a:t>
            </a:r>
            <a:endParaRPr lang="ar-IQ" dirty="0"/>
          </a:p>
        </p:txBody>
      </p:sp>
      <p:sp>
        <p:nvSpPr>
          <p:cNvPr id="5" name="Subtitle 2"/>
          <p:cNvSpPr txBox="1">
            <a:spLocks/>
          </p:cNvSpPr>
          <p:nvPr/>
        </p:nvSpPr>
        <p:spPr>
          <a:xfrm>
            <a:off x="685800" y="4015246"/>
            <a:ext cx="7772400" cy="1199704"/>
          </a:xfrm>
          <a:prstGeom prst="rect">
            <a:avLst/>
          </a:prstGeom>
        </p:spPr>
        <p:txBody>
          <a:bodyPr vert="horz" lIns="45720" rIns="45720">
            <a:normAutofit fontScale="92500" lnSpcReduction="20000"/>
          </a:bodyPr>
          <a:lstStyle/>
          <a:p>
            <a:pPr marL="0" marR="64008" lvl="0" indent="0" algn="ctr"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2700" b="0" i="0" u="none" strike="noStrike" kern="1200" cap="none" spc="0" normalizeH="0" baseline="0" noProof="0" dirty="0">
                <a:ln>
                  <a:noFill/>
                </a:ln>
                <a:solidFill>
                  <a:schemeClr val="tx2"/>
                </a:solidFill>
                <a:effectLst/>
                <a:uLnTx/>
                <a:uFillTx/>
                <a:latin typeface="+mn-lt"/>
                <a:ea typeface="+mn-ea"/>
                <a:cs typeface="+mn-cs"/>
              </a:rPr>
              <a:t>2</a:t>
            </a:r>
            <a:r>
              <a:rPr kumimoji="0" lang="en-US" sz="2700" b="0" i="0" u="none" strike="noStrike" kern="1200" cap="none" spc="0" normalizeH="0" baseline="30000" noProof="0" dirty="0">
                <a:ln>
                  <a:noFill/>
                </a:ln>
                <a:solidFill>
                  <a:schemeClr val="tx2"/>
                </a:solidFill>
                <a:effectLst/>
                <a:uLnTx/>
                <a:uFillTx/>
                <a:latin typeface="+mn-lt"/>
                <a:ea typeface="+mn-ea"/>
                <a:cs typeface="+mn-cs"/>
              </a:rPr>
              <a:t>nd</a:t>
            </a:r>
            <a:r>
              <a:rPr kumimoji="0" lang="en-US" sz="2700" b="0" i="0" u="none" strike="noStrike" kern="1200" cap="none" spc="0" normalizeH="0" baseline="0" noProof="0" dirty="0">
                <a:ln>
                  <a:noFill/>
                </a:ln>
                <a:solidFill>
                  <a:schemeClr val="tx2"/>
                </a:solidFill>
                <a:effectLst/>
                <a:uLnTx/>
                <a:uFillTx/>
                <a:latin typeface="+mn-lt"/>
                <a:ea typeface="+mn-ea"/>
                <a:cs typeface="+mn-cs"/>
              </a:rPr>
              <a:t> Year – 1</a:t>
            </a:r>
            <a:r>
              <a:rPr kumimoji="0" lang="en-US" sz="2700" b="0" i="0" u="none" strike="noStrike" kern="1200" cap="none" spc="0" normalizeH="0" baseline="30000" noProof="0" dirty="0">
                <a:ln>
                  <a:noFill/>
                </a:ln>
                <a:solidFill>
                  <a:schemeClr val="tx2"/>
                </a:solidFill>
                <a:effectLst/>
                <a:uLnTx/>
                <a:uFillTx/>
                <a:latin typeface="+mn-lt"/>
                <a:ea typeface="+mn-ea"/>
                <a:cs typeface="+mn-cs"/>
              </a:rPr>
              <a:t>st</a:t>
            </a:r>
            <a:r>
              <a:rPr kumimoji="0" lang="en-US" sz="2700" b="0" i="0" u="none" strike="noStrike" kern="1200" cap="none" spc="0" normalizeH="0" baseline="0" noProof="0" dirty="0">
                <a:ln>
                  <a:noFill/>
                </a:ln>
                <a:solidFill>
                  <a:schemeClr val="tx2"/>
                </a:solidFill>
                <a:effectLst/>
                <a:uLnTx/>
                <a:uFillTx/>
                <a:latin typeface="+mn-lt"/>
                <a:ea typeface="+mn-ea"/>
                <a:cs typeface="+mn-cs"/>
              </a:rPr>
              <a:t> semester</a:t>
            </a:r>
          </a:p>
          <a:p>
            <a:pPr marL="0" marR="64008" lvl="0" indent="0" algn="ctr"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n-US" sz="2700" b="0" i="0" u="none" strike="noStrike" kern="1200" cap="none" spc="0" normalizeH="0" baseline="0" noProof="0" dirty="0">
              <a:ln>
                <a:noFill/>
              </a:ln>
              <a:solidFill>
                <a:schemeClr val="tx2"/>
              </a:solidFill>
              <a:effectLst/>
              <a:uLnTx/>
              <a:uFillTx/>
              <a:latin typeface="+mn-lt"/>
              <a:ea typeface="+mn-ea"/>
              <a:cs typeface="+mn-cs"/>
            </a:endParaRPr>
          </a:p>
          <a:p>
            <a:pPr marL="0" marR="64008" lvl="0" indent="0" algn="ctr"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2700" b="0" i="0" u="none" strike="noStrike" kern="1200" cap="none" spc="0" normalizeH="0" baseline="0" noProof="0" dirty="0">
                <a:ln>
                  <a:noFill/>
                </a:ln>
                <a:solidFill>
                  <a:schemeClr val="tx2"/>
                </a:solidFill>
                <a:effectLst/>
                <a:uLnTx/>
                <a:uFillTx/>
                <a:latin typeface="+mn-lt"/>
                <a:ea typeface="+mn-ea"/>
                <a:cs typeface="+mn-cs"/>
              </a:rPr>
              <a:t>Dr. </a:t>
            </a:r>
            <a:r>
              <a:rPr kumimoji="0" lang="en-US" sz="2700" b="0" i="0" u="none" strike="noStrike" kern="1200" cap="none" spc="0" normalizeH="0" baseline="0" noProof="0" dirty="0" err="1">
                <a:ln>
                  <a:noFill/>
                </a:ln>
                <a:solidFill>
                  <a:schemeClr val="tx2"/>
                </a:solidFill>
                <a:effectLst/>
                <a:uLnTx/>
                <a:uFillTx/>
                <a:latin typeface="+mn-lt"/>
                <a:ea typeface="+mn-ea"/>
                <a:cs typeface="+mn-cs"/>
              </a:rPr>
              <a:t>Munira</a:t>
            </a:r>
            <a:r>
              <a:rPr kumimoji="0" lang="en-US" sz="2700" b="0" i="0" u="none" strike="noStrike" kern="1200" cap="none" spc="0" normalizeH="0" baseline="0" noProof="0" dirty="0">
                <a:ln>
                  <a:noFill/>
                </a:ln>
                <a:solidFill>
                  <a:schemeClr val="tx2"/>
                </a:solidFill>
                <a:effectLst/>
                <a:uLnTx/>
                <a:uFillTx/>
                <a:latin typeface="+mn-lt"/>
                <a:ea typeface="+mn-ea"/>
                <a:cs typeface="+mn-cs"/>
              </a:rPr>
              <a:t> Ch. Ismail </a:t>
            </a:r>
          </a:p>
          <a:p>
            <a:pPr marL="0" marR="64008" lvl="0" indent="0" algn="ctr" defTabSz="914400" rtl="1" eaLnBrk="1" fontAlgn="auto" latinLnBrk="0" hangingPunct="1">
              <a:lnSpc>
                <a:spcPct val="100000"/>
              </a:lnSpc>
              <a:spcBef>
                <a:spcPts val="400"/>
              </a:spcBef>
              <a:spcAft>
                <a:spcPts val="0"/>
              </a:spcAft>
              <a:buClr>
                <a:schemeClr val="accent1"/>
              </a:buClr>
              <a:buSzPct val="68000"/>
              <a:buFont typeface="Wingdings 3"/>
              <a:buNone/>
              <a:tabLst/>
              <a:defRPr/>
            </a:pPr>
            <a:endParaRPr kumimoji="0" lang="ar-IQ" sz="2700" b="0" i="0" u="none" strike="noStrike" kern="1200" cap="none" spc="0" normalizeH="0" baseline="0" noProof="0" dirty="0">
              <a:ln>
                <a:noFill/>
              </a:ln>
              <a:solidFill>
                <a:schemeClr val="tx2"/>
              </a:solidFill>
              <a:effectLst/>
              <a:uLnTx/>
              <a:uFillTx/>
              <a:latin typeface="+mn-lt"/>
              <a:ea typeface="+mn-ea"/>
              <a:cs typeface="+mn-cs"/>
            </a:endParaRPr>
          </a:p>
        </p:txBody>
      </p:sp>
      <p:pic>
        <p:nvPicPr>
          <p:cNvPr id="7" name="Picture 6" descr="شعارالكرخ.jpg"/>
          <p:cNvPicPr>
            <a:picLocks noChangeAspect="1"/>
          </p:cNvPicPr>
          <p:nvPr/>
        </p:nvPicPr>
        <p:blipFill>
          <a:blip r:embed="rId3"/>
          <a:stretch>
            <a:fillRect/>
          </a:stretch>
        </p:blipFill>
        <p:spPr>
          <a:xfrm>
            <a:off x="6634194" y="71414"/>
            <a:ext cx="2438400" cy="242887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rtl="0"/>
            <a:r>
              <a:rPr lang="en-US" dirty="0"/>
              <a:t>Is the ability to produce toxins. Toxic substances produced by bacteria, both soluble and cell-associated, may be transported by blood and lymph and cause </a:t>
            </a:r>
            <a:r>
              <a:rPr lang="en-US" dirty="0" err="1"/>
              <a:t>cytotoxic</a:t>
            </a:r>
            <a:r>
              <a:rPr lang="en-US" dirty="0"/>
              <a:t> effects at tissue sites remote from the original point of invasion or growth. </a:t>
            </a:r>
          </a:p>
        </p:txBody>
      </p:sp>
      <p:sp>
        <p:nvSpPr>
          <p:cNvPr id="3" name="Footer Placeholder 2"/>
          <p:cNvSpPr>
            <a:spLocks noGrp="1"/>
          </p:cNvSpPr>
          <p:nvPr>
            <p:ph type="ftr" sz="quarter" idx="11"/>
          </p:nvPr>
        </p:nvSpPr>
        <p:spPr/>
        <p:txBody>
          <a:bodyPr/>
          <a:lstStyle/>
          <a:p>
            <a:r>
              <a:rPr lang="en-US"/>
              <a:t>Lec 9</a:t>
            </a:r>
            <a:endParaRPr lang="ar-IQ"/>
          </a:p>
        </p:txBody>
      </p:sp>
      <p:sp>
        <p:nvSpPr>
          <p:cNvPr id="4" name="Title 3"/>
          <p:cNvSpPr>
            <a:spLocks noGrp="1"/>
          </p:cNvSpPr>
          <p:nvPr>
            <p:ph type="title"/>
          </p:nvPr>
        </p:nvSpPr>
        <p:spPr/>
        <p:txBody>
          <a:bodyPr/>
          <a:lstStyle/>
          <a:p>
            <a:r>
              <a:rPr lang="en-US" dirty="0"/>
              <a:t>4.Toxigenesis :</a:t>
            </a:r>
            <a:endParaRPr lang="ar-IQ"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rtl="0"/>
            <a:r>
              <a:rPr lang="en-US" u="sng" dirty="0">
                <a:hlinkClick r:id="rId2"/>
              </a:rPr>
              <a:t>Pathogens</a:t>
            </a:r>
            <a:r>
              <a:rPr lang="en-US" dirty="0"/>
              <a:t> have developed mechanisms to evade the </a:t>
            </a:r>
            <a:r>
              <a:rPr lang="en-US" u="sng" dirty="0">
                <a:hlinkClick r:id="rId3"/>
              </a:rPr>
              <a:t>phagocytes</a:t>
            </a:r>
            <a:r>
              <a:rPr lang="en-US" dirty="0"/>
              <a:t> in the immune system by many  ways such as grow in areas where there are no phagocytes, suppress the inflammatory response, inhibit phagocyte mobility, and "trick" the immune system into thinking the bacteria is a "self" cell.</a:t>
            </a:r>
          </a:p>
          <a:p>
            <a:pPr algn="just" rtl="0"/>
            <a:endParaRPr lang="ar-IQ" dirty="0"/>
          </a:p>
        </p:txBody>
      </p:sp>
      <p:sp>
        <p:nvSpPr>
          <p:cNvPr id="3" name="Footer Placeholder 2"/>
          <p:cNvSpPr>
            <a:spLocks noGrp="1"/>
          </p:cNvSpPr>
          <p:nvPr>
            <p:ph type="ftr" sz="quarter" idx="11"/>
          </p:nvPr>
        </p:nvSpPr>
        <p:spPr/>
        <p:txBody>
          <a:bodyPr/>
          <a:lstStyle/>
          <a:p>
            <a:r>
              <a:rPr lang="en-US"/>
              <a:t>Lec 9</a:t>
            </a:r>
            <a:endParaRPr lang="ar-IQ"/>
          </a:p>
        </p:txBody>
      </p:sp>
      <p:sp>
        <p:nvSpPr>
          <p:cNvPr id="4" name="Title 3"/>
          <p:cNvSpPr>
            <a:spLocks noGrp="1"/>
          </p:cNvSpPr>
          <p:nvPr>
            <p:ph type="title"/>
          </p:nvPr>
        </p:nvSpPr>
        <p:spPr/>
        <p:txBody>
          <a:bodyPr>
            <a:normAutofit fontScale="90000"/>
          </a:bodyPr>
          <a:lstStyle/>
          <a:p>
            <a:r>
              <a:rPr lang="en-US" dirty="0"/>
              <a:t>5.Ability to evade host's immune system: </a:t>
            </a:r>
            <a:endParaRPr lang="ar-IQ"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Lec 9</a:t>
            </a:r>
            <a:endParaRPr lang="ar-IQ"/>
          </a:p>
        </p:txBody>
      </p:sp>
      <p:pic>
        <p:nvPicPr>
          <p:cNvPr id="5" name="صورة 1" descr="الوصف: C:\Users\pc\Documents\slide_3.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54692" y="714356"/>
            <a:ext cx="6517770" cy="5292744"/>
          </a:xfrm>
          <a:prstGeom prst="rect">
            <a:avLst/>
          </a:prstGeom>
          <a:noFill/>
          <a:ln w="28575" cmpd="sng">
            <a:solidFill>
              <a:srgbClr val="000000"/>
            </a:solid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lgn="just" rtl="0"/>
            <a:r>
              <a:rPr lang="en-US" dirty="0"/>
              <a:t>The chances of causing diseases increase as the numbers of invading pathogens increases. This expressed by infectious dose (ID50) and lethal dose (LD50). The ID50 (Infectious Dose) is the number of microbes required to produce infection in 50% of the population. The ID50 is different for different pathogens i.e. different ID50 for different portals of entry for the same pathogen. The LD50 (Lethal Dose) amount of toxin or pathogen necessary to kill 50% of the population in a particular time frame.</a:t>
            </a:r>
          </a:p>
          <a:p>
            <a:pPr algn="just" rtl="0"/>
            <a:endParaRPr lang="ar-IQ" dirty="0"/>
          </a:p>
        </p:txBody>
      </p:sp>
      <p:sp>
        <p:nvSpPr>
          <p:cNvPr id="3" name="Footer Placeholder 2"/>
          <p:cNvSpPr>
            <a:spLocks noGrp="1"/>
          </p:cNvSpPr>
          <p:nvPr>
            <p:ph type="ftr" sz="quarter" idx="11"/>
          </p:nvPr>
        </p:nvSpPr>
        <p:spPr/>
        <p:txBody>
          <a:bodyPr/>
          <a:lstStyle/>
          <a:p>
            <a:r>
              <a:rPr lang="en-US"/>
              <a:t>Lec 9</a:t>
            </a:r>
            <a:endParaRPr lang="ar-IQ"/>
          </a:p>
        </p:txBody>
      </p:sp>
      <p:sp>
        <p:nvSpPr>
          <p:cNvPr id="4" name="Title 3"/>
          <p:cNvSpPr>
            <a:spLocks noGrp="1"/>
          </p:cNvSpPr>
          <p:nvPr>
            <p:ph type="title"/>
          </p:nvPr>
        </p:nvSpPr>
        <p:spPr/>
        <p:txBody>
          <a:bodyPr>
            <a:normAutofit fontScale="90000"/>
          </a:bodyPr>
          <a:lstStyle/>
          <a:p>
            <a:r>
              <a:rPr lang="en-US" dirty="0"/>
              <a:t>Numbers of Invading Microbes: -</a:t>
            </a:r>
            <a:endParaRPr lang="ar-IQ"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1480" y="1428736"/>
            <a:ext cx="8686800" cy="5090944"/>
          </a:xfrm>
        </p:spPr>
        <p:txBody>
          <a:bodyPr>
            <a:normAutofit fontScale="77500" lnSpcReduction="20000"/>
          </a:bodyPr>
          <a:lstStyle/>
          <a:p>
            <a:pPr lvl="0" algn="just" rtl="0">
              <a:buNone/>
            </a:pPr>
            <a:r>
              <a:rPr lang="en-US" b="1" dirty="0">
                <a:solidFill>
                  <a:srgbClr val="FF0000"/>
                </a:solidFill>
              </a:rPr>
              <a:t>A.  Adherence Factors</a:t>
            </a:r>
            <a:r>
              <a:rPr lang="en-US" dirty="0">
                <a:solidFill>
                  <a:srgbClr val="FF0000"/>
                </a:solidFill>
              </a:rPr>
              <a:t>:</a:t>
            </a:r>
            <a:r>
              <a:rPr lang="en-US" dirty="0"/>
              <a:t> Many pathogenic bacteria colonize mucosal sites by using </a:t>
            </a:r>
            <a:r>
              <a:rPr lang="en-US" i="1" dirty="0" err="1"/>
              <a:t>pili</a:t>
            </a:r>
            <a:r>
              <a:rPr lang="en-US" dirty="0"/>
              <a:t> (</a:t>
            </a:r>
            <a:r>
              <a:rPr lang="en-US" dirty="0" err="1"/>
              <a:t>fimbriae</a:t>
            </a:r>
            <a:r>
              <a:rPr lang="en-US" dirty="0"/>
              <a:t>) to adhere to cells.</a:t>
            </a:r>
          </a:p>
          <a:p>
            <a:pPr algn="just" rtl="0">
              <a:buNone/>
            </a:pPr>
            <a:r>
              <a:rPr lang="en-US" dirty="0"/>
              <a:t>A </a:t>
            </a:r>
            <a:r>
              <a:rPr lang="en-US" u="sng" dirty="0" err="1">
                <a:hlinkClick r:id="rId2" tooltip="Fimbria (bacteriology)"/>
              </a:rPr>
              <a:t>fimbria</a:t>
            </a:r>
            <a:r>
              <a:rPr lang="en-US" dirty="0" err="1"/>
              <a:t>e</a:t>
            </a:r>
            <a:r>
              <a:rPr lang="en-US" dirty="0"/>
              <a:t> is a hair like appendages  ( short </a:t>
            </a:r>
            <a:r>
              <a:rPr lang="en-US" dirty="0" err="1"/>
              <a:t>pilus</a:t>
            </a:r>
            <a:r>
              <a:rPr lang="en-US" dirty="0"/>
              <a:t>) found on the surface of many bacteria, that is used to attach the bacterium to a surface. See the following figure:</a:t>
            </a:r>
          </a:p>
          <a:p>
            <a:pPr algn="just" rtl="0">
              <a:buNone/>
            </a:pPr>
            <a:r>
              <a:rPr lang="en-US" b="1" dirty="0">
                <a:solidFill>
                  <a:srgbClr val="FF0000"/>
                </a:solidFill>
              </a:rPr>
              <a:t>B. Invasion Factors: </a:t>
            </a:r>
            <a:r>
              <a:rPr lang="en-US" dirty="0"/>
              <a:t>Microbial invasion can be facilitated by virulence factors such as microbial adherence, resistance to antimicrobials, and defects in host defense mechanisms.</a:t>
            </a:r>
            <a:endParaRPr lang="en-US" b="1" dirty="0"/>
          </a:p>
          <a:p>
            <a:pPr algn="just" rtl="0">
              <a:buNone/>
            </a:pPr>
            <a:r>
              <a:rPr lang="en-US" b="1" dirty="0">
                <a:solidFill>
                  <a:srgbClr val="FF0000"/>
                </a:solidFill>
              </a:rPr>
              <a:t>C. Capsules</a:t>
            </a:r>
            <a:r>
              <a:rPr lang="en-US" dirty="0"/>
              <a:t>: Many bacteria are surrounded by capsules, it is a </a:t>
            </a:r>
            <a:r>
              <a:rPr lang="en-US" u="sng" dirty="0">
                <a:hlinkClick r:id="rId3" tooltip="Polysaccharide"/>
              </a:rPr>
              <a:t>polysaccharide</a:t>
            </a:r>
            <a:r>
              <a:rPr lang="en-US" dirty="0"/>
              <a:t> layer that lies outside the </a:t>
            </a:r>
            <a:r>
              <a:rPr lang="en-US" u="sng" dirty="0">
                <a:hlinkClick r:id="rId4" tooltip="Cell envelope"/>
              </a:rPr>
              <a:t>cell wall</a:t>
            </a:r>
            <a:r>
              <a:rPr lang="en-US" dirty="0"/>
              <a:t> of </a:t>
            </a:r>
            <a:r>
              <a:rPr lang="en-US" u="sng" dirty="0">
                <a:hlinkClick r:id="rId5" tooltip="Bacteria"/>
              </a:rPr>
              <a:t>bacteria</a:t>
            </a:r>
            <a:r>
              <a:rPr lang="en-US" dirty="0"/>
              <a:t>. Capsule mediate adherence of pathogen to specific receptors on host cell surface. so that it prevent the phagocytes from adhering to bacteria, therefore act as </a:t>
            </a:r>
            <a:r>
              <a:rPr lang="en-US" dirty="0" err="1"/>
              <a:t>antiphagocytic</a:t>
            </a:r>
            <a:r>
              <a:rPr lang="en-US" dirty="0"/>
              <a:t> factor.</a:t>
            </a:r>
          </a:p>
          <a:p>
            <a:pPr algn="just" rtl="0">
              <a:buNone/>
            </a:pPr>
            <a:r>
              <a:rPr lang="en-US" b="1" dirty="0">
                <a:solidFill>
                  <a:srgbClr val="FF0000"/>
                </a:solidFill>
              </a:rPr>
              <a:t>D. Enzymes: </a:t>
            </a:r>
            <a:r>
              <a:rPr lang="en-US" dirty="0"/>
              <a:t>Several enzymes secreted by bacteria play a role in the pathogenesis of bacteria which facilitate local tissue damage such as        ( protease, </a:t>
            </a:r>
            <a:r>
              <a:rPr lang="en-US" dirty="0" err="1"/>
              <a:t>hyaluronidase</a:t>
            </a:r>
            <a:r>
              <a:rPr lang="en-US" dirty="0"/>
              <a:t>, </a:t>
            </a:r>
            <a:r>
              <a:rPr lang="en-US" dirty="0" err="1"/>
              <a:t>coagulase</a:t>
            </a:r>
            <a:r>
              <a:rPr lang="en-US" dirty="0"/>
              <a:t>, </a:t>
            </a:r>
            <a:r>
              <a:rPr lang="en-US" dirty="0" err="1"/>
              <a:t>elastase</a:t>
            </a:r>
            <a:r>
              <a:rPr lang="en-US" dirty="0"/>
              <a:t>, </a:t>
            </a:r>
            <a:r>
              <a:rPr lang="en-US" dirty="0" err="1"/>
              <a:t>ect</a:t>
            </a:r>
            <a:r>
              <a:rPr lang="en-US" dirty="0"/>
              <a:t>.). </a:t>
            </a:r>
          </a:p>
        </p:txBody>
      </p:sp>
      <p:sp>
        <p:nvSpPr>
          <p:cNvPr id="3" name="Footer Placeholder 2"/>
          <p:cNvSpPr>
            <a:spLocks noGrp="1"/>
          </p:cNvSpPr>
          <p:nvPr>
            <p:ph type="ftr" sz="quarter" idx="11"/>
          </p:nvPr>
        </p:nvSpPr>
        <p:spPr/>
        <p:txBody>
          <a:bodyPr/>
          <a:lstStyle/>
          <a:p>
            <a:r>
              <a:rPr lang="en-US"/>
              <a:t>Lec 9</a:t>
            </a:r>
            <a:endParaRPr lang="ar-IQ"/>
          </a:p>
        </p:txBody>
      </p:sp>
      <p:sp>
        <p:nvSpPr>
          <p:cNvPr id="4" name="Title 3"/>
          <p:cNvSpPr>
            <a:spLocks noGrp="1"/>
          </p:cNvSpPr>
          <p:nvPr>
            <p:ph type="title"/>
          </p:nvPr>
        </p:nvSpPr>
        <p:spPr/>
        <p:txBody>
          <a:bodyPr>
            <a:noAutofit/>
          </a:bodyPr>
          <a:lstStyle/>
          <a:p>
            <a:r>
              <a:rPr lang="en-US" sz="3200" i="1" dirty="0"/>
              <a:t>Some important virulence factors that have a role in pathogenesis of bacteria:</a:t>
            </a:r>
            <a:endParaRPr lang="ar-IQ"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85794"/>
            <a:ext cx="8229600" cy="5221497"/>
          </a:xfrm>
        </p:spPr>
        <p:txBody>
          <a:bodyPr>
            <a:normAutofit fontScale="92500" lnSpcReduction="20000"/>
          </a:bodyPr>
          <a:lstStyle/>
          <a:p>
            <a:pPr algn="just" rtl="0">
              <a:buNone/>
            </a:pPr>
            <a:r>
              <a:rPr lang="en-US" b="1" dirty="0">
                <a:solidFill>
                  <a:srgbClr val="FF0000"/>
                </a:solidFill>
              </a:rPr>
              <a:t>E. Toxins:</a:t>
            </a:r>
            <a:r>
              <a:rPr lang="en-US" sz="2300" b="1" dirty="0">
                <a:solidFill>
                  <a:srgbClr val="FF0000"/>
                </a:solidFill>
              </a:rPr>
              <a:t> </a:t>
            </a:r>
            <a:r>
              <a:rPr lang="en-US" dirty="0"/>
              <a:t>Toxins produced by bacteria are generally classified into two groups:</a:t>
            </a:r>
          </a:p>
          <a:p>
            <a:pPr algn="just" rtl="0">
              <a:buNone/>
            </a:pPr>
            <a:r>
              <a:rPr lang="en-US" dirty="0">
                <a:solidFill>
                  <a:srgbClr val="00B050"/>
                </a:solidFill>
              </a:rPr>
              <a:t>1. </a:t>
            </a:r>
            <a:r>
              <a:rPr lang="en-US" b="1" dirty="0" err="1">
                <a:solidFill>
                  <a:srgbClr val="00B050"/>
                </a:solidFill>
              </a:rPr>
              <a:t>Endotoxins</a:t>
            </a:r>
            <a:r>
              <a:rPr lang="en-US" dirty="0">
                <a:solidFill>
                  <a:srgbClr val="00B050"/>
                </a:solidFill>
              </a:rPr>
              <a:t>: </a:t>
            </a:r>
            <a:r>
              <a:rPr lang="en-US" dirty="0"/>
              <a:t>Integral part of the cell wall of gram - negative bacteria. Released on bacterial death and in part during growth such as polysaccharides of gram negative bacteria. </a:t>
            </a:r>
          </a:p>
          <a:p>
            <a:pPr algn="just" rtl="0">
              <a:buNone/>
            </a:pPr>
            <a:r>
              <a:rPr lang="en-US" dirty="0">
                <a:solidFill>
                  <a:srgbClr val="00B050"/>
                </a:solidFill>
              </a:rPr>
              <a:t>2. </a:t>
            </a:r>
            <a:r>
              <a:rPr lang="en-US" b="1" dirty="0" err="1">
                <a:solidFill>
                  <a:srgbClr val="00B050"/>
                </a:solidFill>
              </a:rPr>
              <a:t>Exotoxins</a:t>
            </a:r>
            <a:r>
              <a:rPr lang="en-US" dirty="0">
                <a:solidFill>
                  <a:srgbClr val="00B050"/>
                </a:solidFill>
              </a:rPr>
              <a:t>:</a:t>
            </a:r>
            <a:r>
              <a:rPr lang="en-US" dirty="0"/>
              <a:t> Excreted by both gram - negative and gram positive bacteria. There are several types of protein toxins and enzymes produced and /or secreted from pathogenic bacteria. Major categories include </a:t>
            </a:r>
            <a:r>
              <a:rPr lang="en-US" dirty="0" err="1"/>
              <a:t>cytotoxins</a:t>
            </a:r>
            <a:r>
              <a:rPr lang="en-US" dirty="0"/>
              <a:t>, neurotoxins, and </a:t>
            </a:r>
            <a:r>
              <a:rPr lang="en-US" dirty="0" err="1"/>
              <a:t>enterotoxins</a:t>
            </a:r>
            <a:r>
              <a:rPr lang="en-US" dirty="0"/>
              <a:t>.</a:t>
            </a:r>
          </a:p>
          <a:p>
            <a:pPr algn="just" rtl="0">
              <a:buNone/>
            </a:pPr>
            <a:r>
              <a:rPr lang="en-US" b="1" dirty="0">
                <a:solidFill>
                  <a:srgbClr val="FF0000"/>
                </a:solidFill>
              </a:rPr>
              <a:t>F. </a:t>
            </a:r>
            <a:r>
              <a:rPr lang="en-US" b="1" dirty="0" err="1">
                <a:solidFill>
                  <a:srgbClr val="FF0000"/>
                </a:solidFill>
              </a:rPr>
              <a:t>Siderophores</a:t>
            </a:r>
            <a:r>
              <a:rPr lang="en-US" b="1" dirty="0">
                <a:solidFill>
                  <a:srgbClr val="FF0000"/>
                </a:solidFill>
              </a:rPr>
              <a:t>:</a:t>
            </a:r>
            <a:r>
              <a:rPr lang="en-US" dirty="0"/>
              <a:t> </a:t>
            </a:r>
            <a:r>
              <a:rPr lang="en-US" dirty="0" err="1"/>
              <a:t>Siderophores</a:t>
            </a:r>
            <a:r>
              <a:rPr lang="en-US" dirty="0"/>
              <a:t> are iron-binding factors that allow some bacteria to compete with the host for iron, which is bound to hemoglobin, </a:t>
            </a:r>
            <a:r>
              <a:rPr lang="en-US" dirty="0" err="1"/>
              <a:t>transferrin</a:t>
            </a:r>
            <a:r>
              <a:rPr lang="en-US" dirty="0"/>
              <a:t>, and </a:t>
            </a:r>
            <a:r>
              <a:rPr lang="en-US" dirty="0" err="1"/>
              <a:t>lactoferrin</a:t>
            </a:r>
            <a:r>
              <a:rPr lang="en-US" dirty="0"/>
              <a:t> such as </a:t>
            </a:r>
            <a:r>
              <a:rPr lang="en-US" i="1" dirty="0" err="1"/>
              <a:t>P.</a:t>
            </a:r>
            <a:r>
              <a:rPr lang="en-US" dirty="0" err="1"/>
              <a:t>aeruginosa</a:t>
            </a:r>
            <a:r>
              <a:rPr lang="en-US" dirty="0"/>
              <a:t>.                                                                </a:t>
            </a:r>
          </a:p>
          <a:p>
            <a:pPr algn="just" rtl="0">
              <a:buNone/>
            </a:pPr>
            <a:endParaRPr lang="en-US" dirty="0"/>
          </a:p>
          <a:p>
            <a:pPr algn="just" rtl="0">
              <a:buNone/>
            </a:pPr>
            <a:endParaRPr lang="en-US" dirty="0"/>
          </a:p>
          <a:p>
            <a:pPr algn="just" rtl="0"/>
            <a:endParaRPr lang="ar-IQ" dirty="0"/>
          </a:p>
        </p:txBody>
      </p:sp>
      <p:sp>
        <p:nvSpPr>
          <p:cNvPr id="3" name="Footer Placeholder 2"/>
          <p:cNvSpPr>
            <a:spLocks noGrp="1"/>
          </p:cNvSpPr>
          <p:nvPr>
            <p:ph type="ftr" sz="quarter" idx="11"/>
          </p:nvPr>
        </p:nvSpPr>
        <p:spPr/>
        <p:txBody>
          <a:bodyPr/>
          <a:lstStyle/>
          <a:p>
            <a:r>
              <a:rPr lang="en-US"/>
              <a:t>Lec 9</a:t>
            </a:r>
            <a:endParaRPr lang="ar-IQ"/>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4" descr="54242427-have-a-nice-day-handwriting-on-a-napkin-with-cup-of-coffee-and-pen.jpg"/>
          <p:cNvPicPr>
            <a:picLocks noChangeAspect="1"/>
          </p:cNvPicPr>
          <p:nvPr/>
        </p:nvPicPr>
        <p:blipFill>
          <a:blip r:embed="rId2"/>
          <a:stretch>
            <a:fillRect/>
          </a:stretch>
        </p:blipFill>
        <p:spPr>
          <a:xfrm>
            <a:off x="1655619" y="1214422"/>
            <a:ext cx="6273967" cy="4179427"/>
          </a:xfrm>
          <a:prstGeom prst="rect">
            <a:avLst/>
          </a:prstGeom>
        </p:spPr>
      </p:pic>
      <p:sp>
        <p:nvSpPr>
          <p:cNvPr id="3" name="Footer Placeholder 2"/>
          <p:cNvSpPr>
            <a:spLocks noGrp="1"/>
          </p:cNvSpPr>
          <p:nvPr>
            <p:ph type="ftr" sz="quarter" idx="11"/>
          </p:nvPr>
        </p:nvSpPr>
        <p:spPr/>
        <p:txBody>
          <a:bodyPr/>
          <a:lstStyle/>
          <a:p>
            <a:r>
              <a:rPr lang="en-US"/>
              <a:t>Lec 9</a:t>
            </a:r>
            <a:endParaRPr lang="ar-IQ"/>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1142984"/>
            <a:ext cx="8572560" cy="5090944"/>
          </a:xfrm>
        </p:spPr>
        <p:txBody>
          <a:bodyPr>
            <a:normAutofit fontScale="62500" lnSpcReduction="20000"/>
          </a:bodyPr>
          <a:lstStyle/>
          <a:p>
            <a:pPr algn="just" rtl="0"/>
            <a:r>
              <a:rPr lang="en-US" sz="3200" dirty="0"/>
              <a:t>Microbial pathogenicity has been defined as either the structural and biochemical mechanisms where by microorganisms can cause disease or the infectious process and mechanisms that's leading to the development of signs and symptoms of bacterial disease.</a:t>
            </a:r>
          </a:p>
          <a:p>
            <a:pPr algn="just" rtl="0"/>
            <a:r>
              <a:rPr lang="en-US" sz="3200" b="1" dirty="0"/>
              <a:t>Pathogen:</a:t>
            </a:r>
            <a:r>
              <a:rPr lang="en-US" sz="3200" dirty="0"/>
              <a:t> Microbe has ability to causing infection, some microbes are highly pathogenic, whereas others cause disease rarely (low pathogenic).</a:t>
            </a:r>
          </a:p>
          <a:p>
            <a:pPr algn="just" rtl="0"/>
            <a:r>
              <a:rPr lang="en-US" sz="3200" b="1" dirty="0"/>
              <a:t>Virulence Gene:</a:t>
            </a:r>
            <a:r>
              <a:rPr lang="en-US" sz="3200" dirty="0"/>
              <a:t> a gene whose presence or activity in an organism's genome is responsible </a:t>
            </a:r>
            <a:r>
              <a:rPr lang="en-US" sz="3200" dirty="0" err="1"/>
              <a:t>forthe</a:t>
            </a:r>
            <a:r>
              <a:rPr lang="en-US" sz="3200" dirty="0"/>
              <a:t> production of a virulence factor or part of a virulence pathway.</a:t>
            </a:r>
            <a:endParaRPr lang="en-US" sz="3200" b="1" dirty="0"/>
          </a:p>
          <a:p>
            <a:pPr algn="just" rtl="0"/>
            <a:r>
              <a:rPr lang="en-US" sz="3200" b="1" dirty="0"/>
              <a:t> Infection:</a:t>
            </a:r>
            <a:r>
              <a:rPr lang="en-US" sz="3200" dirty="0"/>
              <a:t> Multiplication of an infectious agent within the body. Multiplication of the bacteria that are part of the normal flora of the gastrointestinal tract, skin, and so on is generally not considered an infection; on the other hand, multiplication of pathogenic bacteria (</a:t>
            </a:r>
            <a:r>
              <a:rPr lang="en-US" sz="3200" dirty="0" err="1"/>
              <a:t>eg</a:t>
            </a:r>
            <a:r>
              <a:rPr lang="en-US" sz="3200" dirty="0"/>
              <a:t>, </a:t>
            </a:r>
            <a:r>
              <a:rPr lang="en-US" sz="3200" i="1" dirty="0"/>
              <a:t>Salmonella</a:t>
            </a:r>
            <a:r>
              <a:rPr lang="en-US" sz="3200" dirty="0"/>
              <a:t> species)—even if the person is asymptomatic—is deemed an infection.</a:t>
            </a:r>
          </a:p>
          <a:p>
            <a:pPr algn="just" rtl="0"/>
            <a:r>
              <a:rPr lang="en-US" sz="3200" dirty="0"/>
              <a:t>Infection, in general, is the presence and multiplication of microbe within host.</a:t>
            </a:r>
          </a:p>
          <a:p>
            <a:pPr algn="l" rtl="0">
              <a:buNone/>
            </a:pPr>
            <a:endParaRPr lang="en-US" dirty="0"/>
          </a:p>
          <a:p>
            <a:pPr algn="l"/>
            <a:endParaRPr lang="ar-IQ" dirty="0"/>
          </a:p>
        </p:txBody>
      </p:sp>
      <p:sp>
        <p:nvSpPr>
          <p:cNvPr id="3" name="Title 2"/>
          <p:cNvSpPr>
            <a:spLocks noGrp="1"/>
          </p:cNvSpPr>
          <p:nvPr>
            <p:ph type="title"/>
          </p:nvPr>
        </p:nvSpPr>
        <p:spPr/>
        <p:txBody>
          <a:bodyPr>
            <a:normAutofit/>
          </a:bodyPr>
          <a:lstStyle/>
          <a:p>
            <a:r>
              <a:rPr lang="en-US" dirty="0"/>
              <a:t>Pathogenesis of the bacteria</a:t>
            </a:r>
            <a:endParaRPr lang="ar-IQ" b="0" dirty="0"/>
          </a:p>
        </p:txBody>
      </p:sp>
      <p:sp>
        <p:nvSpPr>
          <p:cNvPr id="4" name="Footer Placeholder 3"/>
          <p:cNvSpPr>
            <a:spLocks noGrp="1"/>
          </p:cNvSpPr>
          <p:nvPr>
            <p:ph type="ftr" sz="quarter" idx="11"/>
          </p:nvPr>
        </p:nvSpPr>
        <p:spPr/>
        <p:txBody>
          <a:bodyPr/>
          <a:lstStyle/>
          <a:p>
            <a:r>
              <a:rPr lang="en-US"/>
              <a:t>Lec 9</a:t>
            </a:r>
            <a:endParaRPr lang="ar-IQ"/>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090944"/>
          </a:xfrm>
        </p:spPr>
        <p:txBody>
          <a:bodyPr>
            <a:normAutofit/>
          </a:bodyPr>
          <a:lstStyle/>
          <a:p>
            <a:pPr marL="624078" lvl="0" indent="-514350" algn="l" rtl="0">
              <a:buFont typeface="+mj-lt"/>
              <a:buAutoNum type="arabicPeriod"/>
            </a:pPr>
            <a:r>
              <a:rPr lang="en-US" sz="3200" dirty="0"/>
              <a:t>Pathogenic organism should be able to enter the host body.</a:t>
            </a:r>
          </a:p>
          <a:p>
            <a:pPr marL="624078" lvl="0" indent="-514350" algn="l" rtl="0">
              <a:buFont typeface="+mj-lt"/>
              <a:buAutoNum type="arabicPeriod"/>
            </a:pPr>
            <a:r>
              <a:rPr lang="en-US" sz="3200" dirty="0"/>
              <a:t>Pathogenic organism should be able to multiply in tissue.</a:t>
            </a:r>
          </a:p>
          <a:p>
            <a:pPr marL="624078" lvl="0" indent="-514350" algn="l" rtl="0">
              <a:buFont typeface="+mj-lt"/>
              <a:buAutoNum type="arabicPeriod"/>
            </a:pPr>
            <a:r>
              <a:rPr lang="en-US" sz="3200" dirty="0"/>
              <a:t>Pathogenic organism should be able to damage the tissue. </a:t>
            </a:r>
          </a:p>
          <a:p>
            <a:pPr marL="624078" indent="-514350" algn="l" rtl="0">
              <a:buFont typeface="+mj-lt"/>
              <a:buAutoNum type="arabicPeriod"/>
            </a:pPr>
            <a:r>
              <a:rPr lang="en-US" sz="3200" dirty="0"/>
              <a:t>They must be capable to resist the host defense.</a:t>
            </a:r>
            <a:endParaRPr lang="ar-IQ" sz="3200" dirty="0"/>
          </a:p>
        </p:txBody>
      </p:sp>
      <p:sp>
        <p:nvSpPr>
          <p:cNvPr id="3" name="Footer Placeholder 2"/>
          <p:cNvSpPr>
            <a:spLocks noGrp="1"/>
          </p:cNvSpPr>
          <p:nvPr>
            <p:ph type="ftr" sz="quarter" idx="11"/>
          </p:nvPr>
        </p:nvSpPr>
        <p:spPr/>
        <p:txBody>
          <a:bodyPr/>
          <a:lstStyle/>
          <a:p>
            <a:r>
              <a:rPr lang="en-US"/>
              <a:t>Lec 9</a:t>
            </a:r>
            <a:endParaRPr lang="ar-IQ"/>
          </a:p>
        </p:txBody>
      </p:sp>
      <p:sp>
        <p:nvSpPr>
          <p:cNvPr id="4" name="Title 3"/>
          <p:cNvSpPr>
            <a:spLocks noGrp="1"/>
          </p:cNvSpPr>
          <p:nvPr>
            <p:ph type="title"/>
          </p:nvPr>
        </p:nvSpPr>
        <p:spPr/>
        <p:txBody>
          <a:bodyPr>
            <a:normAutofit/>
          </a:bodyPr>
          <a:lstStyle/>
          <a:p>
            <a:r>
              <a:rPr lang="en-US" dirty="0"/>
              <a:t>Characters of pathogen:</a:t>
            </a:r>
            <a:endParaRPr lang="ar-IQ"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7158" y="1481328"/>
            <a:ext cx="8501122" cy="4876630"/>
          </a:xfrm>
        </p:spPr>
        <p:txBody>
          <a:bodyPr>
            <a:normAutofit fontScale="92500" lnSpcReduction="20000"/>
          </a:bodyPr>
          <a:lstStyle/>
          <a:p>
            <a:pPr algn="just" rtl="0">
              <a:buNone/>
            </a:pPr>
            <a:r>
              <a:rPr lang="en-US" dirty="0"/>
              <a:t>1. </a:t>
            </a:r>
            <a:r>
              <a:rPr lang="en-US" b="1" u="sng" dirty="0"/>
              <a:t>Invasiveness</a:t>
            </a:r>
            <a:r>
              <a:rPr lang="en-US" dirty="0"/>
              <a:t> is the ability to invade tissues. It consists of colonization, production of extracellular substances which facilitate invasion and ability to by pass or overcome host defense mechanisms.</a:t>
            </a:r>
          </a:p>
          <a:p>
            <a:pPr algn="just" rtl="0">
              <a:buNone/>
            </a:pPr>
            <a:r>
              <a:rPr lang="en-US" dirty="0"/>
              <a:t>2</a:t>
            </a:r>
            <a:r>
              <a:rPr lang="en-US" b="1" dirty="0"/>
              <a:t>.</a:t>
            </a:r>
            <a:r>
              <a:rPr lang="en-US" b="1" u="sng" dirty="0"/>
              <a:t>Toxigenesis</a:t>
            </a:r>
            <a:r>
              <a:rPr lang="en-US" dirty="0"/>
              <a:t> is the ability to produce toxins. Bacteria may produce two types of toxins called </a:t>
            </a:r>
            <a:r>
              <a:rPr lang="en-US" dirty="0" err="1"/>
              <a:t>exotoxins</a:t>
            </a:r>
            <a:r>
              <a:rPr lang="en-US" dirty="0"/>
              <a:t> and </a:t>
            </a:r>
            <a:r>
              <a:rPr lang="en-US" dirty="0" err="1"/>
              <a:t>endotoxins</a:t>
            </a:r>
            <a:r>
              <a:rPr lang="en-US" dirty="0"/>
              <a:t>. </a:t>
            </a:r>
            <a:r>
              <a:rPr lang="en-US" dirty="0" err="1"/>
              <a:t>Exotoxins</a:t>
            </a:r>
            <a:r>
              <a:rPr lang="en-US" dirty="0"/>
              <a:t> are released from bacterial cells and may act at tissue sites removed from the site of bacterial growth. </a:t>
            </a:r>
            <a:r>
              <a:rPr lang="en-US" dirty="0" err="1"/>
              <a:t>Endotoxins</a:t>
            </a:r>
            <a:r>
              <a:rPr lang="en-US" dirty="0"/>
              <a:t> are cell-associated substance. The bacterial toxins, both soluble and cell-associated, may be transported by blood and lymph and cause </a:t>
            </a:r>
            <a:r>
              <a:rPr lang="en-US" dirty="0" err="1"/>
              <a:t>cytotoxic</a:t>
            </a:r>
            <a:r>
              <a:rPr lang="en-US" dirty="0"/>
              <a:t> effects at tissue sites remote from the original point of invasion or growth.</a:t>
            </a:r>
          </a:p>
          <a:p>
            <a:pPr algn="l" rtl="0"/>
            <a:endParaRPr lang="ar-IQ" dirty="0"/>
          </a:p>
        </p:txBody>
      </p:sp>
      <p:sp>
        <p:nvSpPr>
          <p:cNvPr id="3" name="Footer Placeholder 2"/>
          <p:cNvSpPr>
            <a:spLocks noGrp="1"/>
          </p:cNvSpPr>
          <p:nvPr>
            <p:ph type="ftr" sz="quarter" idx="11"/>
          </p:nvPr>
        </p:nvSpPr>
        <p:spPr/>
        <p:txBody>
          <a:bodyPr/>
          <a:lstStyle/>
          <a:p>
            <a:r>
              <a:rPr lang="en-US"/>
              <a:t>Lec 9</a:t>
            </a:r>
            <a:endParaRPr lang="ar-IQ"/>
          </a:p>
        </p:txBody>
      </p:sp>
      <p:sp>
        <p:nvSpPr>
          <p:cNvPr id="4" name="Title 3"/>
          <p:cNvSpPr>
            <a:spLocks noGrp="1"/>
          </p:cNvSpPr>
          <p:nvPr>
            <p:ph type="title"/>
          </p:nvPr>
        </p:nvSpPr>
        <p:spPr/>
        <p:txBody>
          <a:bodyPr>
            <a:normAutofit fontScale="90000"/>
          </a:bodyPr>
          <a:lstStyle/>
          <a:p>
            <a:r>
              <a:rPr lang="en-US" dirty="0"/>
              <a:t>Mechanisms of Bacterial Pathogenicity:</a:t>
            </a:r>
            <a:endParaRPr lang="ar-IQ"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1142984"/>
            <a:ext cx="8715436" cy="5286412"/>
          </a:xfrm>
        </p:spPr>
        <p:txBody>
          <a:bodyPr>
            <a:normAutofit fontScale="70000" lnSpcReduction="20000"/>
          </a:bodyPr>
          <a:lstStyle/>
          <a:p>
            <a:pPr algn="just" rtl="0"/>
            <a:r>
              <a:rPr lang="en-US" b="1" dirty="0"/>
              <a:t>Host factors: </a:t>
            </a:r>
            <a:r>
              <a:rPr lang="en-US" dirty="0"/>
              <a:t>Age, sex, ethnicity, nutrition (diet), hormonal status; personal hygiene and immune status; Underlying disease or medical condition; Antibiotic or drug usage; Presence of foreign object (e.g., splinter, catheter, sutures, etc.); Innate differences between hosts.</a:t>
            </a:r>
          </a:p>
          <a:p>
            <a:pPr algn="just" rtl="0"/>
            <a:r>
              <a:rPr lang="en-US" b="1" dirty="0"/>
              <a:t>Microbial factors:</a:t>
            </a:r>
            <a:r>
              <a:rPr lang="en-US" dirty="0"/>
              <a:t> Bacterial virulence factors; </a:t>
            </a:r>
            <a:r>
              <a:rPr lang="en-US" dirty="0" err="1"/>
              <a:t>Inoculum</a:t>
            </a:r>
            <a:r>
              <a:rPr lang="en-US" dirty="0"/>
              <a:t> size (dosage) External factors (e.g., crowding; seasonal variations; hygiene, sanitation and public health; food processing, storage and preparation; etc</a:t>
            </a:r>
          </a:p>
          <a:p>
            <a:pPr algn="just" rtl="0"/>
            <a:r>
              <a:rPr lang="en-US" b="1" dirty="0"/>
              <a:t>Mucous membrane:</a:t>
            </a:r>
            <a:r>
              <a:rPr lang="en-US" dirty="0"/>
              <a:t> is most common route for most pathogens. The mucous membranes are respiratory tract, gastrointestinal tract, urinary/genital tracts and conjunctiva. </a:t>
            </a:r>
            <a:r>
              <a:rPr lang="en-US" dirty="0">
                <a:sym typeface="Symbol"/>
              </a:rPr>
              <a:t></a:t>
            </a:r>
            <a:r>
              <a:rPr lang="en-US" dirty="0"/>
              <a:t> Skin (keratinized </a:t>
            </a:r>
            <a:r>
              <a:rPr lang="en-US" dirty="0" err="1"/>
              <a:t>cutaneous</a:t>
            </a:r>
            <a:r>
              <a:rPr lang="en-US" dirty="0"/>
              <a:t> membrane):- Some pathogens infect hair follicles, sweat glands and colonize surface. But unless broken, skin is usually an impermeable barrier to microbes. </a:t>
            </a:r>
            <a:r>
              <a:rPr lang="en-US" dirty="0">
                <a:sym typeface="Symbol"/>
              </a:rPr>
              <a:t></a:t>
            </a:r>
            <a:r>
              <a:rPr lang="en-US" dirty="0"/>
              <a:t> </a:t>
            </a:r>
            <a:r>
              <a:rPr lang="en-US" dirty="0" err="1"/>
              <a:t>Parenteral</a:t>
            </a:r>
            <a:r>
              <a:rPr lang="en-US" dirty="0"/>
              <a:t> route: - penetrate skin, punctures, injections, bites, cuts, surgery and deposit organisms directly into deeper tissues. The microbes must enter through preferred portal of entry in order to </a:t>
            </a:r>
            <a:r>
              <a:rPr lang="en-US" dirty="0" err="1"/>
              <a:t>causedisease</a:t>
            </a:r>
            <a:r>
              <a:rPr lang="en-US" dirty="0"/>
              <a:t>. But some can cause disease from many routes of entry</a:t>
            </a:r>
            <a:r>
              <a:rPr lang="en-US" b="1" dirty="0"/>
              <a:t>.</a:t>
            </a:r>
            <a:endParaRPr lang="en-US" dirty="0"/>
          </a:p>
          <a:p>
            <a:pPr algn="just" rtl="0"/>
            <a:endParaRPr lang="ar-IQ" dirty="0"/>
          </a:p>
        </p:txBody>
      </p:sp>
      <p:sp>
        <p:nvSpPr>
          <p:cNvPr id="3" name="Footer Placeholder 2"/>
          <p:cNvSpPr>
            <a:spLocks noGrp="1"/>
          </p:cNvSpPr>
          <p:nvPr>
            <p:ph type="ftr" sz="quarter" idx="11"/>
          </p:nvPr>
        </p:nvSpPr>
        <p:spPr/>
        <p:txBody>
          <a:bodyPr/>
          <a:lstStyle/>
          <a:p>
            <a:r>
              <a:rPr lang="en-US"/>
              <a:t>Lec 9</a:t>
            </a:r>
            <a:endParaRPr lang="ar-IQ"/>
          </a:p>
        </p:txBody>
      </p:sp>
      <p:sp>
        <p:nvSpPr>
          <p:cNvPr id="4" name="Title 3"/>
          <p:cNvSpPr>
            <a:spLocks noGrp="1"/>
          </p:cNvSpPr>
          <p:nvPr>
            <p:ph type="title"/>
          </p:nvPr>
        </p:nvSpPr>
        <p:spPr>
          <a:xfrm>
            <a:off x="457200" y="488952"/>
            <a:ext cx="8472518" cy="939784"/>
          </a:xfrm>
        </p:spPr>
        <p:txBody>
          <a:bodyPr>
            <a:normAutofit fontScale="90000"/>
          </a:bodyPr>
          <a:lstStyle/>
          <a:p>
            <a:r>
              <a:rPr lang="en-US" sz="2700" dirty="0"/>
              <a:t>Factors that Influence the degree of Pathogenicity and the Progression of Infection and Disease</a:t>
            </a:r>
            <a:r>
              <a:rPr lang="en-US" dirty="0"/>
              <a:t/>
            </a:r>
            <a:br>
              <a:rPr lang="en-US" dirty="0"/>
            </a:br>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lvl="0" algn="l" rtl="0">
              <a:buNone/>
            </a:pPr>
            <a:r>
              <a:rPr lang="en-US" b="1" dirty="0"/>
              <a:t>1- Transmission from an external source into the portal of entry: </a:t>
            </a:r>
            <a:endParaRPr lang="en-US" dirty="0"/>
          </a:p>
          <a:p>
            <a:pPr algn="l" rtl="0"/>
            <a:r>
              <a:rPr lang="en-US" dirty="0"/>
              <a:t>The mode of transmission of many infectious diseases is :</a:t>
            </a:r>
          </a:p>
          <a:p>
            <a:pPr lvl="0" algn="l" rtl="0"/>
            <a:r>
              <a:rPr lang="en-US" dirty="0"/>
              <a:t>Animal to animal which occurs either by direct contact such as sexual or indirect contact such as fecal oral.</a:t>
            </a:r>
          </a:p>
          <a:p>
            <a:pPr lvl="0" algn="l" rtl="0"/>
            <a:r>
              <a:rPr lang="en-US" dirty="0"/>
              <a:t>Non animal source includes soil source, water source and insects.</a:t>
            </a:r>
          </a:p>
          <a:p>
            <a:pPr lvl="0" algn="l" rtl="0"/>
            <a:r>
              <a:rPr lang="en-US" dirty="0"/>
              <a:t>Animal to human either directly such as cat scratch fever or via insects vector such as </a:t>
            </a:r>
            <a:r>
              <a:rPr lang="en-US" dirty="0" err="1"/>
              <a:t>lyme</a:t>
            </a:r>
            <a:r>
              <a:rPr lang="en-US" dirty="0"/>
              <a:t> disease.</a:t>
            </a:r>
          </a:p>
          <a:p>
            <a:endParaRPr lang="ar-IQ" dirty="0"/>
          </a:p>
        </p:txBody>
      </p:sp>
      <p:sp>
        <p:nvSpPr>
          <p:cNvPr id="3" name="Footer Placeholder 2"/>
          <p:cNvSpPr>
            <a:spLocks noGrp="1"/>
          </p:cNvSpPr>
          <p:nvPr>
            <p:ph type="ftr" sz="quarter" idx="11"/>
          </p:nvPr>
        </p:nvSpPr>
        <p:spPr/>
        <p:txBody>
          <a:bodyPr/>
          <a:lstStyle/>
          <a:p>
            <a:r>
              <a:rPr lang="en-US"/>
              <a:t>Lec 9</a:t>
            </a:r>
            <a:endParaRPr lang="ar-IQ"/>
          </a:p>
        </p:txBody>
      </p:sp>
      <p:sp>
        <p:nvSpPr>
          <p:cNvPr id="4" name="Title 3"/>
          <p:cNvSpPr>
            <a:spLocks noGrp="1"/>
          </p:cNvSpPr>
          <p:nvPr>
            <p:ph type="title"/>
          </p:nvPr>
        </p:nvSpPr>
        <p:spPr/>
        <p:txBody>
          <a:bodyPr>
            <a:normAutofit fontScale="90000"/>
          </a:bodyPr>
          <a:lstStyle/>
          <a:p>
            <a:r>
              <a:rPr lang="en-US" dirty="0"/>
              <a:t>Steps of initiation of infection or pathogenesis :</a:t>
            </a:r>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8596" y="1571612"/>
            <a:ext cx="8229600" cy="4786346"/>
          </a:xfrm>
        </p:spPr>
        <p:txBody>
          <a:bodyPr>
            <a:normAutofit fontScale="77500" lnSpcReduction="20000"/>
          </a:bodyPr>
          <a:lstStyle/>
          <a:p>
            <a:pPr algn="just" rtl="0"/>
            <a:r>
              <a:rPr lang="en-US" b="1" dirty="0"/>
              <a:t>Attachment/Adherence:</a:t>
            </a:r>
            <a:r>
              <a:rPr lang="en-US" dirty="0"/>
              <a:t> Close association of bacterial cells and host cells generally characterized by receptors and target sites.</a:t>
            </a:r>
          </a:p>
          <a:p>
            <a:pPr algn="just" rtl="0"/>
            <a:r>
              <a:rPr lang="en-US" b="1" dirty="0"/>
              <a:t>Surface Receptors/Target Sites:</a:t>
            </a:r>
            <a:r>
              <a:rPr lang="en-US" dirty="0"/>
              <a:t> Receptor sites present on both hosts (Receptor) and bacterial surfaces (</a:t>
            </a:r>
            <a:r>
              <a:rPr lang="en-US" dirty="0" err="1"/>
              <a:t>Adhesins</a:t>
            </a:r>
            <a:r>
              <a:rPr lang="en-US" dirty="0"/>
              <a:t>). </a:t>
            </a:r>
          </a:p>
          <a:p>
            <a:pPr algn="just" rtl="0"/>
            <a:r>
              <a:rPr lang="en-US" b="1" dirty="0" err="1"/>
              <a:t>Adhesins</a:t>
            </a:r>
            <a:r>
              <a:rPr lang="en-US" b="1" dirty="0"/>
              <a:t>:</a:t>
            </a:r>
            <a:r>
              <a:rPr lang="en-US" dirty="0"/>
              <a:t> Bind Specific Host Receptors often involve </a:t>
            </a:r>
            <a:r>
              <a:rPr lang="en-US" dirty="0" err="1"/>
              <a:t>fimbriae</a:t>
            </a:r>
            <a:r>
              <a:rPr lang="en-US" dirty="0"/>
              <a:t> as structural cell component; Host cell receptors are often sugar moieties. The </a:t>
            </a:r>
            <a:r>
              <a:rPr lang="en-US" dirty="0" err="1"/>
              <a:t>lectins</a:t>
            </a:r>
            <a:r>
              <a:rPr lang="en-US" dirty="0"/>
              <a:t> are </a:t>
            </a:r>
            <a:r>
              <a:rPr lang="en-US" dirty="0" err="1"/>
              <a:t>adhesin</a:t>
            </a:r>
            <a:r>
              <a:rPr lang="en-US" dirty="0"/>
              <a:t> specific for polysaccharide target receptor (sugar residues). </a:t>
            </a:r>
          </a:p>
          <a:p>
            <a:pPr algn="just" rtl="0"/>
            <a:r>
              <a:rPr lang="en-US" b="1" dirty="0" err="1"/>
              <a:t>Fimbriae</a:t>
            </a:r>
            <a:r>
              <a:rPr lang="en-US" b="1" dirty="0"/>
              <a:t> (plural):</a:t>
            </a:r>
            <a:r>
              <a:rPr lang="en-US" dirty="0"/>
              <a:t> Short hair-like protein (</a:t>
            </a:r>
            <a:r>
              <a:rPr lang="en-US" dirty="0" err="1"/>
              <a:t>pilin</a:t>
            </a:r>
            <a:r>
              <a:rPr lang="en-US" dirty="0"/>
              <a:t>) appendages extending outward from the surface of certain bacteria.</a:t>
            </a:r>
          </a:p>
          <a:p>
            <a:pPr algn="just" rtl="0"/>
            <a:r>
              <a:rPr lang="en-US" b="1" dirty="0" err="1"/>
              <a:t>Pili</a:t>
            </a:r>
            <a:r>
              <a:rPr lang="en-US" b="1" dirty="0"/>
              <a:t> (plural);</a:t>
            </a:r>
            <a:r>
              <a:rPr lang="en-US" dirty="0"/>
              <a:t> </a:t>
            </a:r>
            <a:r>
              <a:rPr lang="en-US" dirty="0" err="1"/>
              <a:t>Pilus</a:t>
            </a:r>
            <a:r>
              <a:rPr lang="en-US" dirty="0"/>
              <a:t> (singular): Short hair-like protein (</a:t>
            </a:r>
            <a:r>
              <a:rPr lang="en-US" dirty="0" err="1"/>
              <a:t>pilin</a:t>
            </a:r>
            <a:r>
              <a:rPr lang="en-US" dirty="0"/>
              <a:t>) appendages extending outward from the surface of certain bacteria and responsible for bacterial conjugation</a:t>
            </a:r>
          </a:p>
          <a:p>
            <a:pPr algn="just"/>
            <a:endParaRPr lang="ar-IQ" dirty="0"/>
          </a:p>
        </p:txBody>
      </p:sp>
      <p:sp>
        <p:nvSpPr>
          <p:cNvPr id="3" name="Footer Placeholder 2"/>
          <p:cNvSpPr>
            <a:spLocks noGrp="1"/>
          </p:cNvSpPr>
          <p:nvPr>
            <p:ph type="ftr" sz="quarter" idx="11"/>
          </p:nvPr>
        </p:nvSpPr>
        <p:spPr/>
        <p:txBody>
          <a:bodyPr/>
          <a:lstStyle/>
          <a:p>
            <a:r>
              <a:rPr lang="en-US"/>
              <a:t>Lec 9</a:t>
            </a:r>
            <a:endParaRPr lang="ar-IQ"/>
          </a:p>
        </p:txBody>
      </p:sp>
      <p:sp>
        <p:nvSpPr>
          <p:cNvPr id="4" name="Title 3"/>
          <p:cNvSpPr>
            <a:spLocks noGrp="1"/>
          </p:cNvSpPr>
          <p:nvPr>
            <p:ph type="title"/>
          </p:nvPr>
        </p:nvSpPr>
        <p:spPr/>
        <p:txBody>
          <a:bodyPr>
            <a:normAutofit fontScale="90000"/>
          </a:bodyPr>
          <a:lstStyle/>
          <a:p>
            <a:r>
              <a:rPr lang="en-US" dirty="0"/>
              <a:t>2.Colonization (Adherence; Adhesion; Attachment):</a:t>
            </a:r>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rtl="0"/>
            <a:r>
              <a:rPr lang="en-US" b="1" dirty="0" err="1"/>
              <a:t>Biofilms</a:t>
            </a:r>
            <a:r>
              <a:rPr lang="en-US" b="1" dirty="0"/>
              <a:t>:</a:t>
            </a:r>
            <a:r>
              <a:rPr lang="en-US" dirty="0"/>
              <a:t> - are formed when microbes adhere to a surface which usually moist and contains organic matter. The microbe secretes </a:t>
            </a:r>
            <a:r>
              <a:rPr lang="en-US" dirty="0" err="1"/>
              <a:t>glycocalyx</a:t>
            </a:r>
            <a:r>
              <a:rPr lang="en-US" dirty="0"/>
              <a:t> allowing other microbes to adhere a large mass is formed. The </a:t>
            </a:r>
            <a:r>
              <a:rPr lang="en-US" dirty="0" err="1"/>
              <a:t>biofilms</a:t>
            </a:r>
            <a:r>
              <a:rPr lang="en-US" dirty="0"/>
              <a:t> are resistant to disinfectants and antibiotics.</a:t>
            </a:r>
          </a:p>
          <a:p>
            <a:pPr algn="just" rtl="0">
              <a:buNone/>
            </a:pPr>
            <a:endParaRPr lang="ar-IQ" dirty="0"/>
          </a:p>
        </p:txBody>
      </p:sp>
      <p:sp>
        <p:nvSpPr>
          <p:cNvPr id="3" name="Footer Placeholder 2"/>
          <p:cNvSpPr>
            <a:spLocks noGrp="1"/>
          </p:cNvSpPr>
          <p:nvPr>
            <p:ph type="ftr" sz="quarter" idx="11"/>
          </p:nvPr>
        </p:nvSpPr>
        <p:spPr/>
        <p:txBody>
          <a:bodyPr/>
          <a:lstStyle/>
          <a:p>
            <a:r>
              <a:rPr lang="en-US"/>
              <a:t>Lec 9</a:t>
            </a:r>
            <a:endParaRPr lang="ar-IQ"/>
          </a:p>
        </p:txBody>
      </p:sp>
      <p:sp>
        <p:nvSpPr>
          <p:cNvPr id="4" name="Title 3"/>
          <p:cNvSpPr>
            <a:spLocks noGrp="1"/>
          </p:cNvSpPr>
          <p:nvPr>
            <p:ph type="title"/>
          </p:nvPr>
        </p:nvSpPr>
        <p:spPr/>
        <p:txBody>
          <a:bodyPr/>
          <a:lstStyle/>
          <a:p>
            <a:endParaRPr lang="ar-IQ"/>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rtl="0"/>
            <a:r>
              <a:rPr lang="en-US" dirty="0"/>
              <a:t>Is the ability of a pathogen to invade host tissues. Invasiveness encompasses </a:t>
            </a:r>
          </a:p>
          <a:p>
            <a:pPr algn="just" rtl="0"/>
            <a:r>
              <a:rPr lang="en-US" dirty="0"/>
              <a:t>(1) mechanisms for colonization (adherence and initial multiplication), </a:t>
            </a:r>
          </a:p>
          <a:p>
            <a:pPr algn="just" rtl="0"/>
            <a:r>
              <a:rPr lang="en-US" dirty="0"/>
              <a:t>(2) production of extracellular substances ("</a:t>
            </a:r>
            <a:r>
              <a:rPr lang="en-US" dirty="0" err="1"/>
              <a:t>invasins</a:t>
            </a:r>
            <a:r>
              <a:rPr lang="en-US" dirty="0"/>
              <a:t>"), that promote the immediate invasion of tissues and </a:t>
            </a:r>
          </a:p>
          <a:p>
            <a:pPr algn="just" rtl="0"/>
            <a:r>
              <a:rPr lang="en-US" dirty="0"/>
              <a:t>(3) ability to bypass or overcome host defense mechanisms which facilitate the actual invasive process. </a:t>
            </a:r>
          </a:p>
          <a:p>
            <a:pPr algn="just" rtl="0">
              <a:buNone/>
            </a:pPr>
            <a:endParaRPr lang="ar-IQ" dirty="0"/>
          </a:p>
        </p:txBody>
      </p:sp>
      <p:sp>
        <p:nvSpPr>
          <p:cNvPr id="3" name="Footer Placeholder 2"/>
          <p:cNvSpPr>
            <a:spLocks noGrp="1"/>
          </p:cNvSpPr>
          <p:nvPr>
            <p:ph type="ftr" sz="quarter" idx="11"/>
          </p:nvPr>
        </p:nvSpPr>
        <p:spPr/>
        <p:txBody>
          <a:bodyPr/>
          <a:lstStyle/>
          <a:p>
            <a:r>
              <a:rPr lang="en-US"/>
              <a:t>Lec 9</a:t>
            </a:r>
            <a:endParaRPr lang="ar-IQ"/>
          </a:p>
        </p:txBody>
      </p:sp>
      <p:sp>
        <p:nvSpPr>
          <p:cNvPr id="4" name="Title 3"/>
          <p:cNvSpPr>
            <a:spLocks noGrp="1"/>
          </p:cNvSpPr>
          <p:nvPr>
            <p:ph type="title"/>
          </p:nvPr>
        </p:nvSpPr>
        <p:spPr/>
        <p:txBody>
          <a:bodyPr>
            <a:normAutofit/>
          </a:bodyPr>
          <a:lstStyle/>
          <a:p>
            <a:r>
              <a:rPr lang="en-US" dirty="0"/>
              <a:t>3.Invasiveness of the bacteria :</a:t>
            </a:r>
            <a:endParaRPr lang="ar-IQ"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28</TotalTime>
  <Words>1350</Words>
  <Application>Microsoft Office PowerPoint</Application>
  <PresentationFormat>عرض على الشاشة (3:4)‏</PresentationFormat>
  <Paragraphs>73</Paragraphs>
  <Slides>16</Slides>
  <Notes>1</Notes>
  <HiddenSlides>0</HiddenSlides>
  <MMClips>0</MMClips>
  <ScaleCrop>false</ScaleCrop>
  <HeadingPairs>
    <vt:vector size="4" baseType="variant">
      <vt:variant>
        <vt:lpstr>نسق</vt:lpstr>
      </vt:variant>
      <vt:variant>
        <vt:i4>1</vt:i4>
      </vt:variant>
      <vt:variant>
        <vt:lpstr>عناوين الشرائح</vt:lpstr>
      </vt:variant>
      <vt:variant>
        <vt:i4>16</vt:i4>
      </vt:variant>
    </vt:vector>
  </HeadingPairs>
  <TitlesOfParts>
    <vt:vector size="17" baseType="lpstr">
      <vt:lpstr>Concourse</vt:lpstr>
      <vt:lpstr>Genetics of Bacteria </vt:lpstr>
      <vt:lpstr>Pathogenesis of the bacteria</vt:lpstr>
      <vt:lpstr>Characters of pathogen:</vt:lpstr>
      <vt:lpstr>Mechanisms of Bacterial Pathogenicity:</vt:lpstr>
      <vt:lpstr>Factors that Influence the degree of Pathogenicity and the Progression of Infection and Disease </vt:lpstr>
      <vt:lpstr>Steps of initiation of infection or pathogenesis :</vt:lpstr>
      <vt:lpstr>2.Colonization (Adherence; Adhesion; Attachment):</vt:lpstr>
      <vt:lpstr>عرض تقديمي في PowerPoint</vt:lpstr>
      <vt:lpstr>3.Invasiveness of the bacteria :</vt:lpstr>
      <vt:lpstr>4.Toxigenesis :</vt:lpstr>
      <vt:lpstr>5.Ability to evade host's immune system: </vt:lpstr>
      <vt:lpstr>عرض تقديمي في PowerPoint</vt:lpstr>
      <vt:lpstr>Numbers of Invading Microbes: -</vt:lpstr>
      <vt:lpstr>Some important virulence factors that have a role in pathogenesis of bacteria:</vt:lpstr>
      <vt:lpstr>عرض تقديمي في PowerPoint</vt:lpstr>
      <vt:lpstr>عرض تقديمي في PowerPoint</vt:lpstr>
    </vt:vector>
  </TitlesOfParts>
  <Company>By DR.Ahmed Saker 2o1O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Genetics of Bacteria</dc:title>
  <dc:creator>hp</dc:creator>
  <cp:lastModifiedBy>DR.Ahmed Saker 2o1O</cp:lastModifiedBy>
  <cp:revision>17</cp:revision>
  <dcterms:created xsi:type="dcterms:W3CDTF">2018-11-17T08:18:10Z</dcterms:created>
  <dcterms:modified xsi:type="dcterms:W3CDTF">2018-11-23T17:53:18Z</dcterms:modified>
</cp:coreProperties>
</file>